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>
        <p:scale>
          <a:sx n="94" d="100"/>
          <a:sy n="94" d="100"/>
        </p:scale>
        <p:origin x="-104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9145F-39A5-410E-B732-78FCC200DF09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kirksville.k12.mo.us/khs/teacher_web/alternative/levels_of_classificatio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Unit </a:t>
            </a:r>
            <a:r>
              <a:rPr lang="en-US" b="1" dirty="0" smtClean="0"/>
              <a:t>2, Part 2 </a:t>
            </a:r>
            <a:r>
              <a:rPr lang="en-US" b="1" dirty="0" smtClean="0"/>
              <a:t>Notes– </a:t>
            </a:r>
            <a:r>
              <a:rPr lang="en-US" b="1" dirty="0" smtClean="0"/>
              <a:t>Classification and Biodiversity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the Cladogram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508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Common Ancestor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Traits of the universal common ancestor that are found in all living things today (ex: DNA)</a:t>
            </a:r>
          </a:p>
          <a:p>
            <a:r>
              <a:rPr lang="en-US" dirty="0" smtClean="0"/>
              <a:t>What did the universal common ancestor “look like?”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163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Grouping Organisms Based on Evolutionary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5 Kingdoms</a:t>
            </a:r>
          </a:p>
          <a:p>
            <a:r>
              <a:rPr lang="en-US" dirty="0" smtClean="0"/>
              <a:t>6 Kingdoms</a:t>
            </a:r>
          </a:p>
          <a:p>
            <a:r>
              <a:rPr lang="en-US" dirty="0" smtClean="0"/>
              <a:t>3 Domains </a:t>
            </a:r>
            <a:r>
              <a:rPr lang="en-US" dirty="0" smtClean="0">
                <a:sym typeface="Wingdings" panose="05000000000000000000" pitchFamily="2" charset="2"/>
              </a:rPr>
              <a:t> 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76600" y="4038600"/>
            <a:ext cx="5334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8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Phylogeny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5720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Determining the evolutionary history of organisms (i.e. how closely related organisms are)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grouping organisms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First scientist to group organisms = </a:t>
            </a:r>
            <a:r>
              <a:rPr lang="en-US" dirty="0" err="1" smtClean="0">
                <a:sym typeface="Wingdings" panose="05000000000000000000" pitchFamily="2" charset="2"/>
              </a:rPr>
              <a:t>Carolus</a:t>
            </a:r>
            <a:r>
              <a:rPr lang="en-US" dirty="0" smtClean="0">
                <a:sym typeface="Wingdings" panose="05000000000000000000" pitchFamily="2" charset="2"/>
              </a:rPr>
              <a:t> Linnaeus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Binomial nomenclature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KPCOFGS</a:t>
            </a:r>
          </a:p>
        </p:txBody>
      </p:sp>
      <p:pic>
        <p:nvPicPr>
          <p:cNvPr id="4" name="il_fi" descr="http://www.kirksville.k12.mo.us/khs/teacher_web/alternative/levels_of_classification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181600" y="1981200"/>
            <a:ext cx="34766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6791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 Used to Determine Phylogeny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1905000"/>
          </a:xfrm>
        </p:spPr>
        <p:txBody>
          <a:bodyPr/>
          <a:lstStyle/>
          <a:p>
            <a:r>
              <a:rPr lang="en-US" dirty="0" smtClean="0"/>
              <a:t>Morphological Data: Homologous vs. </a:t>
            </a:r>
            <a:r>
              <a:rPr lang="en-US" strike="sngStrike" dirty="0" smtClean="0"/>
              <a:t>Analogous</a:t>
            </a:r>
            <a:r>
              <a:rPr lang="en-US" dirty="0" smtClean="0"/>
              <a:t> Structures</a:t>
            </a:r>
          </a:p>
          <a:p>
            <a:r>
              <a:rPr lang="en-US" dirty="0" smtClean="0"/>
              <a:t>Molecular Data =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539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Cladogram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Nodes and branches represent?</a:t>
            </a:r>
          </a:p>
          <a:p>
            <a:r>
              <a:rPr lang="en-US" dirty="0" smtClean="0"/>
              <a:t>Shared, derived traits (aka </a:t>
            </a:r>
            <a:r>
              <a:rPr lang="en-US" dirty="0" err="1" smtClean="0"/>
              <a:t>synapomorphies</a:t>
            </a:r>
            <a:r>
              <a:rPr lang="en-US" dirty="0" smtClean="0"/>
              <a:t>)… not shared ancestral traits</a:t>
            </a:r>
          </a:p>
          <a:p>
            <a:r>
              <a:rPr lang="en-US" dirty="0" smtClean="0"/>
              <a:t>Where to put jellyfish, starfish, and humans on the cladogram below?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76400" y="4114800"/>
            <a:ext cx="5334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32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Cladograms vs. Phylogenetic Trees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1828800"/>
            <a:ext cx="7924800" cy="409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05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Clock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Mutate at fixed rates</a:t>
            </a:r>
          </a:p>
          <a:p>
            <a:r>
              <a:rPr lang="en-US" dirty="0" smtClean="0"/>
              <a:t>Ribosomal RNA (mutates slowly)</a:t>
            </a:r>
          </a:p>
          <a:p>
            <a:r>
              <a:rPr lang="en-US" dirty="0" smtClean="0"/>
              <a:t>Mitochondria DNA (mutates quickly)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581400"/>
            <a:ext cx="4800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3517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a Cladogram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5181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After which animals did mammary glands </a:t>
            </a:r>
            <a:r>
              <a:rPr lang="en-US" dirty="0" smtClean="0"/>
              <a:t>develop?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What animal does not have jaws?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Which animals have lungs?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Which animals are probably predators?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. After which animal did protection from the elements arise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394266"/>
            <a:ext cx="3771900" cy="2406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8106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Shared Characteristics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583655"/>
              </p:ext>
            </p:extLst>
          </p:nvPr>
        </p:nvGraphicFramePr>
        <p:xfrm>
          <a:off x="609600" y="1600200"/>
          <a:ext cx="7848599" cy="3886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9187"/>
                <a:gridCol w="1039187"/>
                <a:gridCol w="1230617"/>
                <a:gridCol w="1121229"/>
                <a:gridCol w="1148576"/>
                <a:gridCol w="2269803"/>
              </a:tblGrid>
              <a:tr h="647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Backbone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Legs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Hair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Opposable Thumbs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Slug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Catfish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Frog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Tiger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706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Venn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591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228</Words>
  <Application>Microsoft Office PowerPoint</Application>
  <PresentationFormat>On-screen Show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Unit 2, Part 2 Notes– Classification and Biodiversity</vt:lpstr>
      <vt:lpstr>Phylogeny</vt:lpstr>
      <vt:lpstr>Evidence Used to Determine Phylogeny</vt:lpstr>
      <vt:lpstr>Cladogram</vt:lpstr>
      <vt:lpstr>Cladograms vs. Phylogenetic Trees</vt:lpstr>
      <vt:lpstr>Molecular Clock Sequences</vt:lpstr>
      <vt:lpstr>Analyzing a Cladogram</vt:lpstr>
      <vt:lpstr>Table of Shared Characteristics</vt:lpstr>
      <vt:lpstr>Venn Diagram</vt:lpstr>
      <vt:lpstr>Drawing the Cladogram</vt:lpstr>
      <vt:lpstr>Universal Common Ancestor</vt:lpstr>
      <vt:lpstr>Grouping Organisms Based on Evolutionary History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Notes, Part 2 – The Importance of Genetic Variation as Fuel for Natural Selection</dc:title>
  <dc:creator>Kate</dc:creator>
  <cp:lastModifiedBy>PWCS Users</cp:lastModifiedBy>
  <cp:revision>15</cp:revision>
  <dcterms:created xsi:type="dcterms:W3CDTF">2013-09-04T23:17:47Z</dcterms:created>
  <dcterms:modified xsi:type="dcterms:W3CDTF">2015-09-22T17:33:47Z</dcterms:modified>
</cp:coreProperties>
</file>